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60"/>
  </p:notesMasterIdLst>
  <p:handoutMasterIdLst>
    <p:handoutMasterId r:id="rId61"/>
  </p:handoutMasterIdLst>
  <p:sldIdLst>
    <p:sldId id="277" r:id="rId3"/>
    <p:sldId id="267" r:id="rId4"/>
    <p:sldId id="334" r:id="rId5"/>
    <p:sldId id="332" r:id="rId6"/>
    <p:sldId id="333" r:id="rId7"/>
    <p:sldId id="330" r:id="rId8"/>
    <p:sldId id="278" r:id="rId9"/>
    <p:sldId id="323" r:id="rId10"/>
    <p:sldId id="322" r:id="rId11"/>
    <p:sldId id="324" r:id="rId12"/>
    <p:sldId id="325" r:id="rId13"/>
    <p:sldId id="271" r:id="rId14"/>
    <p:sldId id="279" r:id="rId15"/>
    <p:sldId id="280" r:id="rId16"/>
    <p:sldId id="281" r:id="rId17"/>
    <p:sldId id="315" r:id="rId18"/>
    <p:sldId id="316" r:id="rId19"/>
    <p:sldId id="317" r:id="rId20"/>
    <p:sldId id="318" r:id="rId21"/>
    <p:sldId id="286" r:id="rId22"/>
    <p:sldId id="283" r:id="rId23"/>
    <p:sldId id="284" r:id="rId24"/>
    <p:sldId id="288" r:id="rId25"/>
    <p:sldId id="296" r:id="rId26"/>
    <p:sldId id="297" r:id="rId27"/>
    <p:sldId id="298" r:id="rId28"/>
    <p:sldId id="299" r:id="rId29"/>
    <p:sldId id="300" r:id="rId30"/>
    <p:sldId id="301" r:id="rId31"/>
    <p:sldId id="292" r:id="rId32"/>
    <p:sldId id="293" r:id="rId33"/>
    <p:sldId id="295" r:id="rId34"/>
    <p:sldId id="294" r:id="rId35"/>
    <p:sldId id="303" r:id="rId36"/>
    <p:sldId id="329" r:id="rId37"/>
    <p:sldId id="308" r:id="rId38"/>
    <p:sldId id="311" r:id="rId39"/>
    <p:sldId id="309" r:id="rId40"/>
    <p:sldId id="312" r:id="rId41"/>
    <p:sldId id="313" r:id="rId42"/>
    <p:sldId id="314" r:id="rId43"/>
    <p:sldId id="310" r:id="rId44"/>
    <p:sldId id="331" r:id="rId45"/>
    <p:sldId id="320" r:id="rId46"/>
    <p:sldId id="327" r:id="rId47"/>
    <p:sldId id="326" r:id="rId48"/>
    <p:sldId id="328" r:id="rId49"/>
    <p:sldId id="319" r:id="rId50"/>
    <p:sldId id="274" r:id="rId51"/>
    <p:sldId id="335" r:id="rId52"/>
    <p:sldId id="302" r:id="rId53"/>
    <p:sldId id="304" r:id="rId54"/>
    <p:sldId id="305" r:id="rId55"/>
    <p:sldId id="306" r:id="rId56"/>
    <p:sldId id="307" r:id="rId57"/>
    <p:sldId id="289" r:id="rId58"/>
    <p:sldId id="290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57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50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0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31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Dhaka University Club Management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3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SL%201.1.2.p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3.xml"/><Relationship Id="rId4" Type="http://schemas.openxmlformats.org/officeDocument/2006/relationships/slide" Target="slide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3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Data%20model.pdf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Data%20model.pdf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Data%20model.pdf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Data%20model.pdf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Data%20model.pdf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Data%20model.pdf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ER%20Diagram.pn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Class%20Model.pdf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Class%20Model.pdf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Class%20Model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Sequence_Diagram%20(11)%20(3).png" TargetMode="External"/><Relationship Id="rId2" Type="http://schemas.openxmlformats.org/officeDocument/2006/relationships/slide" Target="slide5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6648" y="2078006"/>
            <a:ext cx="10058400" cy="2743200"/>
          </a:xfrm>
        </p:spPr>
        <p:txBody>
          <a:bodyPr>
            <a:normAutofit/>
          </a:bodyPr>
          <a:lstStyle/>
          <a:p>
            <a:r>
              <a:rPr lang="en-US" sz="5400" dirty="0"/>
              <a:t>Dhaka University Club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SE406: Software Requirement Specification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21/11/16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Dhaka University Club Management System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10</a:t>
            </a:fld>
            <a:endParaRPr lang="en-US">
              <a:solidFill>
                <a:srgbClr val="514A40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6958740" y="2379900"/>
          <a:ext cx="4546241" cy="1419367"/>
        </p:xfrm>
        <a:graphic>
          <a:graphicData uri="http://schemas.openxmlformats.org/drawingml/2006/table">
            <a:tbl>
              <a:tblPr firstRow="1" firstCol="1" bandRow="1"/>
              <a:tblGrid>
                <a:gridCol w="4546241"/>
              </a:tblGrid>
              <a:tr h="14193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Name:		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Sign</a:t>
                      </a:r>
                      <a:r>
                        <a:rPr lang="en-US" sz="1800" b="1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ID: 		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CMS-L-1.1.1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Primary Actors: 	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AM,GM,CM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ounded Rectangle 11">
            <a:hlinkClick r:id="rId2" action="ppaction://hlinksldjump"/>
          </p:cNvPr>
          <p:cNvSpPr/>
          <p:nvPr/>
        </p:nvSpPr>
        <p:spPr>
          <a:xfrm>
            <a:off x="10198358" y="5537427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Back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12974"/>
            <a:ext cx="6330090" cy="574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6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21/11/16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Dhaka University Club Management System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11</a:t>
            </a:fld>
            <a:endParaRPr lang="en-US">
              <a:solidFill>
                <a:srgbClr val="514A40"/>
              </a:solidFill>
            </a:endParaRPr>
          </a:p>
        </p:txBody>
      </p:sp>
      <p:sp>
        <p:nvSpPr>
          <p:cNvPr id="12" name="Rounded Rectangle 11">
            <a:hlinkClick r:id="rId2" action="ppaction://hlinksldjump"/>
          </p:cNvPr>
          <p:cNvSpPr/>
          <p:nvPr/>
        </p:nvSpPr>
        <p:spPr>
          <a:xfrm>
            <a:off x="9683203" y="5409128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Back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6" y="123599"/>
            <a:ext cx="8214524" cy="60067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8748728" y="2814165"/>
            <a:ext cx="2657267" cy="8361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Activity 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 </a:t>
            </a:r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1.1.1: </a:t>
            </a:r>
          </a:p>
          <a:p>
            <a:pPr algn="ctr">
              <a:spcAft>
                <a:spcPts val="1000"/>
              </a:spcAft>
            </a:pPr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 in</a:t>
            </a:r>
            <a:endParaRPr lang="en-US" sz="20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84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70" y="566671"/>
            <a:ext cx="5943600" cy="56771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New member registration</a:t>
            </a:r>
            <a:endParaRPr lang="en-US" sz="2800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8628845" y="682580"/>
            <a:ext cx="2910625" cy="119773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Case Diagram</a:t>
            </a:r>
            <a:endParaRPr lang="en-US" dirty="0"/>
          </a:p>
        </p:txBody>
      </p:sp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8628845" y="2625143"/>
            <a:ext cx="2910625" cy="119773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Activity Diagram</a:t>
            </a:r>
            <a:endParaRPr lang="en-US" dirty="0"/>
          </a:p>
        </p:txBody>
      </p:sp>
      <p:sp>
        <p:nvSpPr>
          <p:cNvPr id="6" name="Rounded Rectangle 5">
            <a:hlinkClick r:id="rId4" action="ppaction://hlinksldjump"/>
          </p:cNvPr>
          <p:cNvSpPr/>
          <p:nvPr/>
        </p:nvSpPr>
        <p:spPr>
          <a:xfrm>
            <a:off x="8628844" y="4689881"/>
            <a:ext cx="2910625" cy="119773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Swimlane</a:t>
            </a:r>
            <a:r>
              <a:rPr lang="en-US" dirty="0" smtClean="0"/>
              <a:t> Diagram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19070" y="188031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types of members: General Members (GM) and Associate Members (AM). </a:t>
            </a:r>
            <a:endParaRPr lang="en-US" sz="2400" dirty="0" smtClean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General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members are either university faculty members or officers. </a:t>
            </a:r>
            <a:endParaRPr lang="en-US" sz="2400" dirty="0" smtClean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AMs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outsiders.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9070" y="1096781"/>
            <a:ext cx="492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Scenario based modeling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7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5" y="0"/>
            <a:ext cx="6442770" cy="6593495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973043"/>
              </p:ext>
            </p:extLst>
          </p:nvPr>
        </p:nvGraphicFramePr>
        <p:xfrm>
          <a:off x="6958740" y="2379900"/>
          <a:ext cx="4546241" cy="1419367"/>
        </p:xfrm>
        <a:graphic>
          <a:graphicData uri="http://schemas.openxmlformats.org/drawingml/2006/table">
            <a:tbl>
              <a:tblPr firstRow="1" firstCol="1" bandRow="1"/>
              <a:tblGrid>
                <a:gridCol w="4546241"/>
              </a:tblGrid>
              <a:tr h="14193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Name:		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Registration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ID: 		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CMS-L-1.1.2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Primary Actors: 	Non-member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Secondary Actors: 	Bank, CM, AM, GM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ounded Rectangle 11">
            <a:hlinkClick r:id="rId3" action="ppaction://hlinksldjump"/>
          </p:cNvPr>
          <p:cNvSpPr/>
          <p:nvPr/>
        </p:nvSpPr>
        <p:spPr>
          <a:xfrm>
            <a:off x="10198358" y="5537427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70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45" y="0"/>
            <a:ext cx="7446860" cy="6464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8748729" y="2814165"/>
            <a:ext cx="2657266" cy="8361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Activity 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 1.1.2: </a:t>
            </a:r>
            <a:endParaRPr lang="en-US" sz="2000" b="1" dirty="0" smtClean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1000"/>
              </a:spcAft>
            </a:pPr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  <a:endParaRPr lang="en-US" sz="20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10198358" y="5537427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6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50" y="142487"/>
            <a:ext cx="7392473" cy="62769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83547" y="2573088"/>
            <a:ext cx="28296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Swimlane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Diagram 1.1.2</a:t>
            </a:r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  <a:endParaRPr lang="en-US" sz="2000" b="1" dirty="0"/>
          </a:p>
        </p:txBody>
      </p:sp>
      <p:sp>
        <p:nvSpPr>
          <p:cNvPr id="7" name="Rounded Rectangle 6">
            <a:hlinkClick r:id="rId4" action="ppaction://hlinkfile"/>
          </p:cNvPr>
          <p:cNvSpPr/>
          <p:nvPr/>
        </p:nvSpPr>
        <p:spPr>
          <a:xfrm>
            <a:off x="9798205" y="4865579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9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70" y="566671"/>
            <a:ext cx="5943600" cy="56771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Ordering Food</a:t>
            </a:r>
            <a:endParaRPr lang="en-US" sz="2800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8628845" y="682580"/>
            <a:ext cx="2910625" cy="119773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Use Case Diagram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8628845" y="2625143"/>
            <a:ext cx="2910625" cy="119773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Activity Diagram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ounded Rectangle 5">
            <a:hlinkClick r:id="rId4" action="ppaction://hlinksldjump"/>
          </p:cNvPr>
          <p:cNvSpPr/>
          <p:nvPr/>
        </p:nvSpPr>
        <p:spPr>
          <a:xfrm>
            <a:off x="8628844" y="4689881"/>
            <a:ext cx="2910625" cy="119773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Swimlane</a:t>
            </a:r>
            <a:r>
              <a:rPr lang="en-US" dirty="0" smtClean="0">
                <a:solidFill>
                  <a:prstClr val="white"/>
                </a:solidFill>
              </a:rPr>
              <a:t> Diagram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9070" y="1096781"/>
            <a:ext cx="492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14A40"/>
                </a:solidFill>
              </a:rPr>
              <a:t>Scenario based modeling</a:t>
            </a:r>
            <a:endParaRPr lang="en-US" dirty="0">
              <a:solidFill>
                <a:srgbClr val="514A4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9070" y="1880315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Members can order food by logging into their own device or a dedicated electronic device in the club premises.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They can view a menu complete with food list and associate information.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They can add food to, edit, cancel or submit the cart.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 can login before or after ordering. Order cannot be completed with member authentication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265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70" y="590549"/>
            <a:ext cx="7586864" cy="546252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199256"/>
              </p:ext>
            </p:extLst>
          </p:nvPr>
        </p:nvGraphicFramePr>
        <p:xfrm>
          <a:off x="8271458" y="2405316"/>
          <a:ext cx="2946041" cy="1108774"/>
        </p:xfrm>
        <a:graphic>
          <a:graphicData uri="http://schemas.openxmlformats.org/drawingml/2006/table">
            <a:tbl>
              <a:tblPr firstRow="1" firstCol="1" bandRow="1"/>
              <a:tblGrid>
                <a:gridCol w="2946041"/>
              </a:tblGrid>
              <a:tr h="849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Name: 	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Ordering</a:t>
                      </a:r>
                      <a:r>
                        <a:rPr lang="en-US" sz="1800" b="1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Food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ID: 	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CMS-L-1.2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Primary Actors: 	AM, GM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20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16138" y="2574633"/>
            <a:ext cx="22314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Activity Diagram 1.2: </a:t>
            </a:r>
            <a:endParaRPr lang="en-US" b="1" dirty="0" smtClean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Ordering </a:t>
            </a: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Food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1295399" y="90154"/>
            <a:ext cx="5569039" cy="6027312"/>
            <a:chOff x="1295399" y="90154"/>
            <a:chExt cx="5569039" cy="6027312"/>
          </a:xfrm>
        </p:grpSpPr>
        <p:pic>
          <p:nvPicPr>
            <p:cNvPr id="6" name="Picture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399" y="90154"/>
              <a:ext cx="5569039" cy="60273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/>
            <p:cNvCxnSpPr/>
            <p:nvPr/>
          </p:nvCxnSpPr>
          <p:spPr>
            <a:xfrm flipH="1">
              <a:off x="2794715" y="2884868"/>
              <a:ext cx="850006" cy="12878"/>
            </a:xfrm>
            <a:prstGeom prst="straightConnector1">
              <a:avLst/>
            </a:prstGeom>
            <a:ln w="3175">
              <a:solidFill>
                <a:schemeClr val="tx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46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5910"/>
            <a:ext cx="5684949" cy="58598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24411" y="27226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Swimlane</a:t>
            </a:r>
            <a:r>
              <a:rPr lang="en-US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 1.2: </a:t>
            </a:r>
          </a:p>
          <a:p>
            <a:pPr algn="ctr"/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Ordering Food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753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Presented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524000"/>
            <a:ext cx="9601200" cy="4114800"/>
          </a:xfrm>
        </p:spPr>
        <p:txBody>
          <a:bodyPr>
            <a:normAutofit/>
          </a:bodyPr>
          <a:lstStyle/>
          <a:p>
            <a:pPr marR="635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635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635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Kazi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Muheymin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-Us-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Sakib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635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635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Institute of Information Technology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635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University of Dhaka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70" y="566671"/>
            <a:ext cx="5943600" cy="56771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Booking community space</a:t>
            </a:r>
            <a:endParaRPr lang="en-US" sz="2800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8628845" y="682580"/>
            <a:ext cx="2910625" cy="119773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Use Case Diagram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8628845" y="2625143"/>
            <a:ext cx="2910625" cy="119773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Activity Diagram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ounded Rectangle 5">
            <a:hlinkClick r:id="rId4" action="ppaction://hlinksldjump"/>
          </p:cNvPr>
          <p:cNvSpPr/>
          <p:nvPr/>
        </p:nvSpPr>
        <p:spPr>
          <a:xfrm>
            <a:off x="8628844" y="4689881"/>
            <a:ext cx="2910625" cy="119773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Swimlane</a:t>
            </a:r>
            <a:r>
              <a:rPr lang="en-US" dirty="0" smtClean="0">
                <a:solidFill>
                  <a:prstClr val="white"/>
                </a:solidFill>
              </a:rPr>
              <a:t> Diagram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2870" y="166449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Club space is rented out for community events only on Friday of every week between 10:00 am to 4:30 pm. </a:t>
            </a:r>
            <a:endParaRPr lang="en-US" sz="2400" dirty="0" smtClean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Every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 made by a non-member is first approved by the recommender (existing member of DUC) and then by the Club Manager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Upon approval, the applicant is notified to pay booking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fees.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space is allocated at desired date, and applicant is notified, after payment has been verified by the bank.</a:t>
            </a:r>
            <a:endParaRPr lang="en-US" sz="2400" dirty="0">
              <a:solidFill>
                <a:srgbClr val="514A4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9070" y="1096781"/>
            <a:ext cx="492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14A40"/>
                </a:solidFill>
              </a:rPr>
              <a:t>Scenario based modeling</a:t>
            </a:r>
            <a:endParaRPr lang="en-US" dirty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33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9324"/>
            <a:ext cx="6197824" cy="6529589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591747"/>
              </p:ext>
            </p:extLst>
          </p:nvPr>
        </p:nvGraphicFramePr>
        <p:xfrm>
          <a:off x="6647645" y="2548695"/>
          <a:ext cx="5544355" cy="1695768"/>
        </p:xfrm>
        <a:graphic>
          <a:graphicData uri="http://schemas.openxmlformats.org/drawingml/2006/table">
            <a:tbl>
              <a:tblPr firstRow="1" firstCol="1" bandRow="1"/>
              <a:tblGrid>
                <a:gridCol w="5544355"/>
              </a:tblGrid>
              <a:tr h="8496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Name:		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Booking </a:t>
                      </a: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Community Space for Events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ID: 		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CMS-L-1.3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Primary Actors: 	AM,GM, Non-member, CM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Secondary Actor: 	Bank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ounded Rectangle 8">
            <a:hlinkClick r:id="rId3" action="ppaction://hlinksldjump"/>
          </p:cNvPr>
          <p:cNvSpPr/>
          <p:nvPr/>
        </p:nvSpPr>
        <p:spPr>
          <a:xfrm>
            <a:off x="10198358" y="5537427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9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09" y="1"/>
            <a:ext cx="786968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8997965" y="2824146"/>
            <a:ext cx="24007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Activity Diagram 1.3</a:t>
            </a:r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Booking Space</a:t>
            </a:r>
            <a:endParaRPr lang="en-US" sz="2000" b="1" dirty="0"/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10198358" y="5537427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84112" y="682582"/>
            <a:ext cx="356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No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84337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097082" y="6425245"/>
            <a:ext cx="1351383" cy="238902"/>
          </a:xfrm>
        </p:spPr>
        <p:txBody>
          <a:bodyPr/>
          <a:lstStyle/>
          <a:p>
            <a:r>
              <a:rPr lang="en-US" smtClean="0"/>
              <a:t>21/11/16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9" y="199636"/>
            <a:ext cx="9238993" cy="6658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81175" y="2820932"/>
            <a:ext cx="26308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Swimlane</a:t>
            </a:r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 1.3</a:t>
            </a:r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Booking Space</a:t>
            </a:r>
            <a:endParaRPr lang="en-US" sz="20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1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70" y="566671"/>
            <a:ext cx="5943600" cy="56771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Manager ACTIVITIES</a:t>
            </a:r>
            <a:endParaRPr lang="en-US" sz="2800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8628845" y="682580"/>
            <a:ext cx="2910625" cy="119773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Use Case Diagram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8628845" y="2625143"/>
            <a:ext cx="2910625" cy="119773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Activity Diagram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628844" y="4689881"/>
            <a:ext cx="2910625" cy="119773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Swimlane</a:t>
            </a:r>
            <a:r>
              <a:rPr lang="en-US" dirty="0" smtClean="0">
                <a:solidFill>
                  <a:prstClr val="white"/>
                </a:solidFill>
              </a:rPr>
              <a:t> Diagram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2870" y="1664497"/>
            <a:ext cx="6324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Record transactions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enerate financial reports in real time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 or remove food items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Change food detail of existing food item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Approve AM application and Booking Application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 Member List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070" y="1096781"/>
            <a:ext cx="492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14A40"/>
                </a:solidFill>
              </a:rPr>
              <a:t>Scenario based modeling</a:t>
            </a:r>
            <a:endParaRPr lang="en-US" dirty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21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21/11/16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Dhaka University Club Management System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25</a:t>
            </a:fld>
            <a:endParaRPr lang="en-US">
              <a:solidFill>
                <a:srgbClr val="514A4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927711"/>
              </p:ext>
            </p:extLst>
          </p:nvPr>
        </p:nvGraphicFramePr>
        <p:xfrm>
          <a:off x="7474781" y="2532770"/>
          <a:ext cx="4479701" cy="1638237"/>
        </p:xfrm>
        <a:graphic>
          <a:graphicData uri="http://schemas.openxmlformats.org/drawingml/2006/table">
            <a:tbl>
              <a:tblPr firstRow="1" firstCol="1" bandRow="1"/>
              <a:tblGrid>
                <a:gridCol w="4479701"/>
              </a:tblGrid>
              <a:tr h="1211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Name: 		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Managerial Activities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ID: 		CMS-L-1.4</a:t>
                      </a:r>
                      <a:endParaRPr lang="en-US" sz="1800" b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Primary Actors: 	CM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Secondary Actors: DUAD, Bank, GM, AM,</a:t>
                      </a:r>
                      <a:endParaRPr lang="en-US" sz="1800" b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                Non-member</a:t>
                      </a:r>
                      <a:endParaRPr lang="en-US" sz="1800" b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ounded Rectangle 8">
            <a:hlinkClick r:id="rId2" action="ppaction://hlinksldjump"/>
          </p:cNvPr>
          <p:cNvSpPr/>
          <p:nvPr/>
        </p:nvSpPr>
        <p:spPr>
          <a:xfrm>
            <a:off x="10198358" y="5537427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Back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3" y="298360"/>
            <a:ext cx="7248328" cy="596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8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21/11/16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Dhaka University Club Management System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26</a:t>
            </a:fld>
            <a:endParaRPr lang="en-US">
              <a:solidFill>
                <a:srgbClr val="514A40"/>
              </a:solidFill>
            </a:endParaRPr>
          </a:p>
        </p:txBody>
      </p:sp>
      <p:sp>
        <p:nvSpPr>
          <p:cNvPr id="9" name="Rounded Rectangle 8">
            <a:hlinkClick r:id="rId2" action="ppaction://hlinksldjump"/>
          </p:cNvPr>
          <p:cNvSpPr/>
          <p:nvPr/>
        </p:nvSpPr>
        <p:spPr>
          <a:xfrm>
            <a:off x="10198358" y="5537427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Back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7" y="590305"/>
            <a:ext cx="6805411" cy="53597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19560" y="2664785"/>
            <a:ext cx="2707472" cy="8361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Activity Diagram 1.4</a:t>
            </a:r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>
              <a:spcAft>
                <a:spcPts val="1000"/>
              </a:spcAft>
            </a:pPr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Management Activities</a:t>
            </a:r>
            <a:endParaRPr lang="en-US" sz="20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13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21/11/16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Dhaka University Club Management System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27</a:t>
            </a:fld>
            <a:endParaRPr lang="en-US">
              <a:solidFill>
                <a:srgbClr val="514A40"/>
              </a:solidFill>
            </a:endParaRPr>
          </a:p>
        </p:txBody>
      </p:sp>
      <p:sp>
        <p:nvSpPr>
          <p:cNvPr id="9" name="Rounded Rectangle 8">
            <a:hlinkClick r:id="rId2" action="ppaction://hlinksldjump"/>
          </p:cNvPr>
          <p:cNvSpPr/>
          <p:nvPr/>
        </p:nvSpPr>
        <p:spPr>
          <a:xfrm>
            <a:off x="10198358" y="5537427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Back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352671"/>
            <a:ext cx="7503017" cy="59059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8864659" y="2659326"/>
            <a:ext cx="26673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Activity 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 1.4.1</a:t>
            </a:r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Financial Management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6379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21/11/16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Dhaka University Club Management System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28</a:t>
            </a:fld>
            <a:endParaRPr lang="en-US">
              <a:solidFill>
                <a:srgbClr val="514A40"/>
              </a:solidFill>
            </a:endParaRPr>
          </a:p>
        </p:txBody>
      </p:sp>
      <p:sp>
        <p:nvSpPr>
          <p:cNvPr id="9" name="Rounded Rectangle 8">
            <a:hlinkClick r:id="rId2" action="ppaction://hlinksldjump"/>
          </p:cNvPr>
          <p:cNvSpPr/>
          <p:nvPr/>
        </p:nvSpPr>
        <p:spPr>
          <a:xfrm>
            <a:off x="10198358" y="5537427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Back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4" y="184896"/>
            <a:ext cx="7087458" cy="5818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8362610" y="2574633"/>
            <a:ext cx="3089885" cy="8361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Activity Diagram 1.4.2</a:t>
            </a:r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>
              <a:spcAft>
                <a:spcPts val="1000"/>
              </a:spcAft>
            </a:pPr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Approve Pending Requests</a:t>
            </a:r>
            <a:endParaRPr lang="en-US" sz="20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60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21/11/16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Dhaka University Club Management System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29</a:t>
            </a:fld>
            <a:endParaRPr lang="en-US">
              <a:solidFill>
                <a:srgbClr val="514A40"/>
              </a:solidFill>
            </a:endParaRPr>
          </a:p>
        </p:txBody>
      </p:sp>
      <p:sp>
        <p:nvSpPr>
          <p:cNvPr id="9" name="Rounded Rectangle 8">
            <a:hlinkClick r:id="rId2" action="ppaction://hlinksldjump"/>
          </p:cNvPr>
          <p:cNvSpPr/>
          <p:nvPr/>
        </p:nvSpPr>
        <p:spPr>
          <a:xfrm>
            <a:off x="10198358" y="5537427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Back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71" y="391325"/>
            <a:ext cx="7281930" cy="60281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8898579" y="2726968"/>
            <a:ext cx="2599558" cy="8361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Activity 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 1.4.3</a:t>
            </a:r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>
              <a:spcAft>
                <a:spcPts val="1000"/>
              </a:spcAft>
            </a:pPr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Changing Food Detail</a:t>
            </a:r>
            <a:endParaRPr lang="en-US" sz="20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66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Presented by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524000"/>
            <a:ext cx="9601200" cy="4114800"/>
          </a:xfrm>
        </p:spPr>
        <p:txBody>
          <a:bodyPr>
            <a:normAutofit/>
          </a:bodyPr>
          <a:lstStyle/>
          <a:p>
            <a:pPr marR="635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635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635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Group-3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635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Semester, BSSE 07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Batch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Institute of Information Technology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University of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Dhaka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9" name="Content Placeholder 4" descr="Sample table with 3 columns, 4 rows" title="Table"/>
          <p:cNvGraphicFramePr>
            <a:graphicFrameLocks/>
          </p:cNvGraphicFramePr>
          <p:nvPr>
            <p:extLst/>
          </p:nvPr>
        </p:nvGraphicFramePr>
        <p:xfrm>
          <a:off x="5782615" y="1923245"/>
          <a:ext cx="5113984" cy="3465587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56992"/>
                <a:gridCol w="2556992"/>
              </a:tblGrid>
              <a:tr h="4906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Members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Roll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0624">
                <a:tc>
                  <a:txBody>
                    <a:bodyPr/>
                    <a:lstStyle/>
                    <a:p>
                      <a:pPr marL="0" marR="635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Shuvo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Saha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		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06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Jarifa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Khatun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Moitry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710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06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Md. Aquib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Azmain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06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Abu Rafe Md. Jamil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722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06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Sabbir Hussain Meraj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726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06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Syed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Fatiul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Huq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732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67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70" y="566671"/>
            <a:ext cx="5943600" cy="56771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Member ACTIVITIES</a:t>
            </a:r>
            <a:endParaRPr lang="en-US" sz="2800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8628845" y="682580"/>
            <a:ext cx="2910625" cy="119773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Use Case Diagram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8628845" y="2625143"/>
            <a:ext cx="2910625" cy="119773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Activity Diagram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ounded Rectangle 5">
            <a:hlinkClick r:id="rId4" action="ppaction://hlinksldjump"/>
          </p:cNvPr>
          <p:cNvSpPr/>
          <p:nvPr/>
        </p:nvSpPr>
        <p:spPr>
          <a:xfrm>
            <a:off x="8628844" y="4689881"/>
            <a:ext cx="2910625" cy="119773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Swimlane</a:t>
            </a:r>
            <a:r>
              <a:rPr lang="en-US" dirty="0" smtClean="0">
                <a:solidFill>
                  <a:prstClr val="white"/>
                </a:solidFill>
              </a:rPr>
              <a:t> Diagram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2870" y="1664497"/>
            <a:ext cx="6324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Members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able to access their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 time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expense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report, their current month’s expense report and past year’s expense report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 any given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Members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able to view a graphical list of food items served for every day of the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week, can order food to eat and can rate food items according to their satisfaction. They can set an expense limit of a month.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members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receive automated request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recommend, update their personal information and can set a two factor authentication.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070" y="1096781"/>
            <a:ext cx="492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14A40"/>
                </a:solidFill>
              </a:rPr>
              <a:t>Scenario based modeling</a:t>
            </a:r>
            <a:endParaRPr lang="en-US" dirty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6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21/11/16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Dhaka University Club Management System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31</a:t>
            </a:fld>
            <a:endParaRPr lang="en-US">
              <a:solidFill>
                <a:srgbClr val="514A4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763074"/>
              </p:ext>
            </p:extLst>
          </p:nvPr>
        </p:nvGraphicFramePr>
        <p:xfrm>
          <a:off x="7217203" y="2510058"/>
          <a:ext cx="4479701" cy="1211936"/>
        </p:xfrm>
        <a:graphic>
          <a:graphicData uri="http://schemas.openxmlformats.org/drawingml/2006/table">
            <a:tbl>
              <a:tblPr firstRow="1" firstCol="1" bandRow="1"/>
              <a:tblGrid>
                <a:gridCol w="4479701"/>
              </a:tblGrid>
              <a:tr h="1211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Name: 		Member 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Activities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ID: 		CMS-L-1.5</a:t>
                      </a:r>
                      <a:endParaRPr lang="en-US" sz="1800" b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Primary Actors: 	AM,GM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ounded Rectangle 8">
            <a:hlinkClick r:id="rId2" action="ppaction://hlinksldjump"/>
          </p:cNvPr>
          <p:cNvSpPr/>
          <p:nvPr/>
        </p:nvSpPr>
        <p:spPr>
          <a:xfrm>
            <a:off x="10198358" y="5537427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Back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83" y="946507"/>
            <a:ext cx="5973717" cy="490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6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21/11/16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Dhaka University Club Management System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32</a:t>
            </a:fld>
            <a:endParaRPr lang="en-US">
              <a:solidFill>
                <a:srgbClr val="514A40"/>
              </a:solidFill>
            </a:endParaRPr>
          </a:p>
        </p:txBody>
      </p:sp>
      <p:sp>
        <p:nvSpPr>
          <p:cNvPr id="9" name="Rounded Rectangle 8">
            <a:hlinkClick r:id="rId2" action="ppaction://hlinksldjump"/>
          </p:cNvPr>
          <p:cNvSpPr/>
          <p:nvPr/>
        </p:nvSpPr>
        <p:spPr>
          <a:xfrm>
            <a:off x="10198358" y="5537427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Next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08897" y="2737203"/>
            <a:ext cx="27880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514A4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Activity Diagram </a:t>
            </a:r>
            <a:r>
              <a:rPr lang="en-US" sz="2000" b="1" dirty="0" smtClean="0">
                <a:solidFill>
                  <a:srgbClr val="514A4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1.5.2:</a:t>
            </a:r>
          </a:p>
          <a:p>
            <a:pPr algn="ctr"/>
            <a:r>
              <a:rPr lang="en-US" sz="2000" b="1" dirty="0" smtClean="0">
                <a:solidFill>
                  <a:srgbClr val="514A4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 Food Activities</a:t>
            </a:r>
            <a:endParaRPr lang="en-US" sz="2000" b="1" dirty="0">
              <a:solidFill>
                <a:srgbClr val="514A40"/>
              </a:solidFill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1" y="419734"/>
            <a:ext cx="7916214" cy="58389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941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21/11/16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Dhaka University Club Management System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33</a:t>
            </a:fld>
            <a:endParaRPr lang="en-US">
              <a:solidFill>
                <a:srgbClr val="514A40"/>
              </a:solidFill>
            </a:endParaRPr>
          </a:p>
        </p:txBody>
      </p:sp>
      <p:sp>
        <p:nvSpPr>
          <p:cNvPr id="9" name="Rounded Rectangle 8">
            <a:hlinkClick r:id="rId2" action="ppaction://hlinksldjump"/>
          </p:cNvPr>
          <p:cNvSpPr/>
          <p:nvPr/>
        </p:nvSpPr>
        <p:spPr>
          <a:xfrm>
            <a:off x="10198358" y="5537427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Back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67229" y="2724325"/>
            <a:ext cx="29642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Activity Diagram </a:t>
            </a:r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1.5.3:</a:t>
            </a:r>
          </a:p>
          <a:p>
            <a:pPr algn="ctr"/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 System Activities</a:t>
            </a:r>
            <a:endParaRPr lang="en-US" sz="2000" b="1" dirty="0"/>
          </a:p>
        </p:txBody>
      </p:sp>
      <p:pic>
        <p:nvPicPr>
          <p:cNvPr id="14" name="Pictur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62" y="324908"/>
            <a:ext cx="8213807" cy="59337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21/11/16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Dhaka University Club Management System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34</a:t>
            </a:fld>
            <a:endParaRPr lang="en-US">
              <a:solidFill>
                <a:srgbClr val="514A4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198358" y="5537427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Next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67229" y="2724325"/>
            <a:ext cx="31438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solidFill>
                  <a:srgbClr val="514A4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Swimlane</a:t>
            </a:r>
            <a:r>
              <a:rPr lang="en-US" sz="2000" b="1" dirty="0" smtClean="0">
                <a:solidFill>
                  <a:srgbClr val="514A4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514A4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 </a:t>
            </a:r>
            <a:r>
              <a:rPr lang="en-US" sz="2000" b="1" dirty="0" smtClean="0">
                <a:solidFill>
                  <a:srgbClr val="514A4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1.5.1:</a:t>
            </a:r>
          </a:p>
          <a:p>
            <a:pPr algn="ctr"/>
            <a:r>
              <a:rPr lang="en-US" sz="2000" b="1" dirty="0" smtClean="0">
                <a:solidFill>
                  <a:srgbClr val="514A4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 Financial Activities</a:t>
            </a:r>
            <a:endParaRPr lang="en-US" sz="2000" b="1" dirty="0">
              <a:solidFill>
                <a:srgbClr val="514A40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0" y="320670"/>
            <a:ext cx="8075359" cy="609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9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68952" y="2304176"/>
            <a:ext cx="32540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cap="small" dirty="0"/>
              <a:t>Data model</a:t>
            </a:r>
          </a:p>
        </p:txBody>
      </p:sp>
    </p:spTree>
    <p:extLst>
      <p:ext uri="{BB962C8B-B14F-4D97-AF65-F5344CB8AC3E}">
        <p14:creationId xmlns:p14="http://schemas.microsoft.com/office/powerpoint/2010/main" val="95868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0587" y="878523"/>
            <a:ext cx="5943600" cy="410547"/>
          </a:xfrm>
        </p:spPr>
        <p:txBody>
          <a:bodyPr>
            <a:noAutofit/>
          </a:bodyPr>
          <a:lstStyle/>
          <a:p>
            <a:r>
              <a:rPr lang="en-US" sz="2400" dirty="0" smtClean="0"/>
              <a:t>Data Object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8880111" y="2548875"/>
            <a:ext cx="24851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cap="small" dirty="0"/>
              <a:t>Data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770587" y="1444461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>
                <a:latin typeface="Calibri" panose="020F0502020204030204" pitchFamily="34" charset="0"/>
              </a:rPr>
              <a:t>To identify data objects – </a:t>
            </a:r>
          </a:p>
          <a:p>
            <a:endParaRPr lang="en-US" sz="2400" dirty="0" smtClean="0"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Calibri" panose="020F0502020204030204" pitchFamily="34" charset="0"/>
              </a:rPr>
              <a:t>Noun Identification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Calibri" panose="020F0502020204030204" pitchFamily="34" charset="0"/>
              </a:rPr>
              <a:t>Identify Potential </a:t>
            </a:r>
            <a:r>
              <a:rPr lang="en-US" sz="2400" dirty="0">
                <a:latin typeface="Calibri" panose="020F0502020204030204" pitchFamily="34" charset="0"/>
              </a:rPr>
              <a:t>D</a:t>
            </a:r>
            <a:r>
              <a:rPr lang="en-US" sz="2400" dirty="0" smtClean="0">
                <a:latin typeface="Calibri" panose="020F0502020204030204" pitchFamily="34" charset="0"/>
              </a:rPr>
              <a:t>ata </a:t>
            </a:r>
            <a:r>
              <a:rPr lang="en-US" sz="2400" dirty="0">
                <a:latin typeface="Calibri" panose="020F0502020204030204" pitchFamily="34" charset="0"/>
              </a:rPr>
              <a:t>O</a:t>
            </a:r>
            <a:r>
              <a:rPr lang="en-US" sz="2400" dirty="0" smtClean="0">
                <a:latin typeface="Calibri" panose="020F0502020204030204" pitchFamily="34" charset="0"/>
              </a:rPr>
              <a:t>bject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</a:rPr>
              <a:t>Analysis for finalizing Data </a:t>
            </a:r>
            <a:r>
              <a:rPr lang="en-US" sz="2400" dirty="0" smtClean="0">
                <a:latin typeface="Calibri" panose="020F0502020204030204" pitchFamily="34" charset="0"/>
              </a:rPr>
              <a:t>Objects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Calibri" panose="020F0502020204030204" pitchFamily="34" charset="0"/>
              </a:rPr>
              <a:t>Final </a:t>
            </a:r>
            <a:r>
              <a:rPr lang="en-US" sz="2400" dirty="0">
                <a:latin typeface="Calibri" panose="020F0502020204030204" pitchFamily="34" charset="0"/>
              </a:rPr>
              <a:t>Data </a:t>
            </a:r>
            <a:r>
              <a:rPr lang="en-US" sz="2400" dirty="0" smtClean="0">
                <a:latin typeface="Calibri" panose="020F0502020204030204" pitchFamily="34" charset="0"/>
              </a:rPr>
              <a:t>Objects Selection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6" name="Rounded Rectangle 5">
            <a:hlinkClick r:id="rId2" action="ppaction://hlinkfile"/>
          </p:cNvPr>
          <p:cNvSpPr/>
          <p:nvPr/>
        </p:nvSpPr>
        <p:spPr>
          <a:xfrm>
            <a:off x="9258201" y="4996514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PDF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2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278" y="213574"/>
            <a:ext cx="9601200" cy="1143000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3600" cap="small" dirty="0">
                <a:solidFill>
                  <a:srgbClr val="514A40"/>
                </a:solidFill>
                <a:effectLst/>
              </a:rPr>
              <a:t>Data model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46278" y="232249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/>
              <a:t>Total Nouns : 137</a:t>
            </a:r>
          </a:p>
          <a:p>
            <a:r>
              <a:rPr lang="en-US" sz="2800" dirty="0" smtClean="0"/>
              <a:t>Potential Data Objects : 26</a:t>
            </a:r>
            <a:endParaRPr lang="en-US" sz="2800" dirty="0"/>
          </a:p>
        </p:txBody>
      </p:sp>
      <p:sp>
        <p:nvSpPr>
          <p:cNvPr id="7" name="Rounded Rectangle 6">
            <a:hlinkClick r:id="rId2" action="ppaction://hlinkfile"/>
          </p:cNvPr>
          <p:cNvSpPr/>
          <p:nvPr/>
        </p:nvSpPr>
        <p:spPr>
          <a:xfrm>
            <a:off x="9258201" y="4996514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PDF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46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750876" y="2756078"/>
            <a:ext cx="2724201" cy="528033"/>
          </a:xfrm>
        </p:spPr>
        <p:txBody>
          <a:bodyPr>
            <a:normAutofit fontScale="90000"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3600" cap="small" dirty="0">
                <a:solidFill>
                  <a:srgbClr val="514A40"/>
                </a:solidFill>
                <a:effectLst/>
              </a:rPr>
              <a:t>Data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497964" y="707196"/>
            <a:ext cx="5086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Analysis for finalizing Data Objects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382073" y="1673281"/>
            <a:ext cx="649524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Member, CM and non-members are all users of DUCMS and hence have their common attributes stored as data object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User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AM, GM and CM are all members of DUCMS and hence have their common attributes stored as data object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Member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Additional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attributes of GM are stored in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GM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data object. Additional attributes of AM are stored in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AM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data object.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Booking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Application is submitted by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booking applicant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with additional attributes such as booking date, time and purpose.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Recommender is a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member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of the club.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Rounded Rectangle 6">
            <a:hlinkClick r:id="rId2" action="ppaction://hlinkfile"/>
          </p:cNvPr>
          <p:cNvSpPr/>
          <p:nvPr/>
        </p:nvSpPr>
        <p:spPr>
          <a:xfrm>
            <a:off x="9258201" y="4996514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PDF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09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750876" y="2756078"/>
            <a:ext cx="2724201" cy="528033"/>
          </a:xfrm>
        </p:spPr>
        <p:txBody>
          <a:bodyPr>
            <a:normAutofit fontScale="90000"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3600" cap="small" dirty="0">
                <a:solidFill>
                  <a:srgbClr val="514A40"/>
                </a:solidFill>
                <a:effectLst/>
              </a:rPr>
              <a:t>Data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497964" y="707196"/>
            <a:ext cx="6017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Analysis for finalizing Data </a:t>
            </a:r>
            <a:r>
              <a:rPr lang="en-US" sz="2400" b="1" dirty="0" smtClean="0"/>
              <a:t>Objects </a:t>
            </a:r>
            <a:r>
              <a:rPr lang="en-US" sz="1600" b="1" dirty="0" smtClean="0"/>
              <a:t>(Contd.)</a:t>
            </a:r>
            <a:endParaRPr lang="en-US" sz="1600" b="1" dirty="0"/>
          </a:p>
        </p:txBody>
      </p:sp>
      <p:sp>
        <p:nvSpPr>
          <p:cNvPr id="6" name="Rectangle 5"/>
          <p:cNvSpPr/>
          <p:nvPr/>
        </p:nvSpPr>
        <p:spPr>
          <a:xfrm>
            <a:off x="394952" y="1660402"/>
            <a:ext cx="649524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Details of food are stored in the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Food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data object. Menu is just a list of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Food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object.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Cart stores food ordered by a member with the help of data object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food ordered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Order is cart submitted by member. Virtual Receipts are prior carts submitted by member. Hence these are represented altogether by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Cart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data object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Food rating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stores ratings of every food item given by every member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Days served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keeps track of which food item is served at a particular day of the week.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Rounded Rectangle 6">
            <a:hlinkClick r:id="rId2" action="ppaction://hlinkfile"/>
          </p:cNvPr>
          <p:cNvSpPr/>
          <p:nvPr/>
        </p:nvSpPr>
        <p:spPr>
          <a:xfrm>
            <a:off x="9258201" y="4996514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PDF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54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Inception</a:t>
            </a:r>
            <a:endParaRPr lang="en-US" sz="28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Listing Stakeholders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Recognizing Multiple Viewpoints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Working Towards Collaboration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Requirements Questionnaire</a:t>
            </a:r>
            <a:endParaRPr lang="en-US" sz="2400" dirty="0">
              <a:solidFill>
                <a:srgbClr val="514A40"/>
              </a:solidFill>
            </a:endParaRP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750876" y="2756078"/>
            <a:ext cx="2724201" cy="528033"/>
          </a:xfrm>
        </p:spPr>
        <p:txBody>
          <a:bodyPr>
            <a:normAutofit fontScale="90000"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3600" cap="small" dirty="0">
                <a:solidFill>
                  <a:srgbClr val="514A40"/>
                </a:solidFill>
                <a:effectLst/>
              </a:rPr>
              <a:t>Data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497964" y="707196"/>
            <a:ext cx="5919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Analysis for finalizing Data Objects </a:t>
            </a:r>
            <a:r>
              <a:rPr lang="en-US" sz="1600" b="1" dirty="0" smtClean="0"/>
              <a:t>(Contd.)</a:t>
            </a:r>
            <a:endParaRPr lang="en-US" sz="1600" b="1" dirty="0"/>
          </a:p>
        </p:txBody>
      </p:sp>
      <p:sp>
        <p:nvSpPr>
          <p:cNvPr id="6" name="Rectangle 5"/>
          <p:cNvSpPr/>
          <p:nvPr/>
        </p:nvSpPr>
        <p:spPr>
          <a:xfrm>
            <a:off x="394952" y="1575951"/>
            <a:ext cx="64952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Device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stores the mac address of electronic devices and the table they are attached to. Electronic device is represented by Mac Address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b="1" dirty="0" smtClean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Transaction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Category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stores revenue/expense categories.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Bank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Transaction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is used to store data received from Bank.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Transaction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stores financial transactions occurred while operating the club. Reports can be generated from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Transactions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and hence need not be stored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Rounded Rectangle 6">
            <a:hlinkClick r:id="rId2" action="ppaction://hlinkfile"/>
          </p:cNvPr>
          <p:cNvSpPr/>
          <p:nvPr/>
        </p:nvSpPr>
        <p:spPr>
          <a:xfrm>
            <a:off x="9258201" y="4996514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PDF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95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750876" y="2756078"/>
            <a:ext cx="2724201" cy="528033"/>
          </a:xfrm>
        </p:spPr>
        <p:txBody>
          <a:bodyPr>
            <a:normAutofit fontScale="90000"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3600" cap="small" dirty="0">
                <a:solidFill>
                  <a:srgbClr val="514A40"/>
                </a:solidFill>
                <a:effectLst/>
              </a:rPr>
              <a:t>Data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497964" y="707196"/>
            <a:ext cx="2600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Final Data Object</a:t>
            </a:r>
            <a:endParaRPr lang="en-US" sz="1600" b="1" dirty="0"/>
          </a:p>
        </p:txBody>
      </p:sp>
      <p:sp>
        <p:nvSpPr>
          <p:cNvPr id="6" name="Rectangle 5"/>
          <p:cNvSpPr/>
          <p:nvPr/>
        </p:nvSpPr>
        <p:spPr>
          <a:xfrm>
            <a:off x="394953" y="1575951"/>
            <a:ext cx="2703404" cy="327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User</a:t>
            </a:r>
          </a:p>
          <a:p>
            <a:pPr marL="34290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Member</a:t>
            </a:r>
          </a:p>
          <a:p>
            <a:pPr marL="34290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GM</a:t>
            </a:r>
          </a:p>
          <a:p>
            <a:pPr marL="34290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AM</a:t>
            </a:r>
          </a:p>
          <a:p>
            <a:pPr marL="34290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Booking Applicant</a:t>
            </a:r>
          </a:p>
          <a:p>
            <a:pPr marL="34290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Food</a:t>
            </a:r>
          </a:p>
          <a:p>
            <a:pPr marL="34290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Cart</a:t>
            </a:r>
          </a:p>
        </p:txBody>
      </p:sp>
      <p:sp>
        <p:nvSpPr>
          <p:cNvPr id="2" name="Rectangle 1"/>
          <p:cNvSpPr/>
          <p:nvPr/>
        </p:nvSpPr>
        <p:spPr>
          <a:xfrm>
            <a:off x="3756660" y="1575950"/>
            <a:ext cx="351282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Food Ordered</a:t>
            </a:r>
          </a:p>
          <a:p>
            <a:pPr marL="34290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Days Served</a:t>
            </a:r>
          </a:p>
          <a:p>
            <a:pPr marL="34290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Transaction Category</a:t>
            </a:r>
          </a:p>
          <a:p>
            <a:pPr marL="34290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Transaction</a:t>
            </a:r>
          </a:p>
          <a:p>
            <a:pPr marL="34290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Food Rating</a:t>
            </a:r>
          </a:p>
          <a:p>
            <a:pPr marL="34290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Bank Transaction</a:t>
            </a:r>
          </a:p>
          <a:p>
            <a:pPr marL="34290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Device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Rounded Rectangle 6">
            <a:hlinkClick r:id="rId2" action="ppaction://hlinkfile"/>
          </p:cNvPr>
          <p:cNvSpPr/>
          <p:nvPr/>
        </p:nvSpPr>
        <p:spPr>
          <a:xfrm>
            <a:off x="9258201" y="4996514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PDF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8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45" y="127126"/>
            <a:ext cx="6516710" cy="6292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8192931" y="2919351"/>
            <a:ext cx="23545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Entity Relationship Diagram</a:t>
            </a:r>
            <a:endParaRPr lang="en-US" sz="2000" b="1" dirty="0"/>
          </a:p>
        </p:txBody>
      </p:sp>
      <p:sp>
        <p:nvSpPr>
          <p:cNvPr id="8" name="Rounded Rectangle 7">
            <a:hlinkClick r:id="rId3" action="ppaction://hlinkfile"/>
          </p:cNvPr>
          <p:cNvSpPr/>
          <p:nvPr/>
        </p:nvSpPr>
        <p:spPr>
          <a:xfrm>
            <a:off x="8556170" y="4662741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Image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08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18822" y="2304176"/>
            <a:ext cx="5154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cap="small" dirty="0" smtClean="0"/>
              <a:t>Class Based model</a:t>
            </a:r>
            <a:endParaRPr lang="en-US" sz="4800" b="1" cap="small" dirty="0"/>
          </a:p>
        </p:txBody>
      </p:sp>
    </p:spTree>
    <p:extLst>
      <p:ext uri="{BB962C8B-B14F-4D97-AF65-F5344CB8AC3E}">
        <p14:creationId xmlns:p14="http://schemas.microsoft.com/office/powerpoint/2010/main" val="91774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725119" y="3219717"/>
            <a:ext cx="2724201" cy="528033"/>
          </a:xfrm>
        </p:spPr>
        <p:txBody>
          <a:bodyPr>
            <a:normAutofit fontScale="90000"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3600" cap="small" dirty="0" smtClean="0">
                <a:solidFill>
                  <a:srgbClr val="514A40"/>
                </a:solidFill>
                <a:effectLst/>
              </a:rPr>
              <a:t>Class Based Model</a:t>
            </a:r>
            <a:endParaRPr lang="en-US" sz="3600" cap="small" dirty="0">
              <a:solidFill>
                <a:srgbClr val="514A40"/>
              </a:solidFill>
              <a:effectLst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19070" y="850004"/>
            <a:ext cx="5943600" cy="567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Process of Class Based Model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719070" y="1712888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Identification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Noun Parsing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General Classification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Selection Criteria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Finalization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Attribute Specification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 Specification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Merging and Hierarchy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CRC Diagram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Generating Class Cards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Collaboration among Classes</a:t>
            </a:r>
            <a:endParaRPr lang="en-US" sz="2400" dirty="0"/>
          </a:p>
        </p:txBody>
      </p:sp>
      <p:sp>
        <p:nvSpPr>
          <p:cNvPr id="5" name="Rounded Rectangle 4">
            <a:hlinkClick r:id="rId2" action="ppaction://hlinkfile"/>
          </p:cNvPr>
          <p:cNvSpPr/>
          <p:nvPr/>
        </p:nvSpPr>
        <p:spPr>
          <a:xfrm>
            <a:off x="9258201" y="4996514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PDF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46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74" y="78851"/>
            <a:ext cx="7311468" cy="609289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1750" y="6274772"/>
            <a:ext cx="1327316" cy="410547"/>
          </a:xfrm>
        </p:spPr>
        <p:txBody>
          <a:bodyPr/>
          <a:lstStyle/>
          <a:p>
            <a:r>
              <a:rPr lang="en-US" dirty="0" smtClean="0"/>
              <a:t>CRC v1.0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725119" y="3219717"/>
            <a:ext cx="2724201" cy="528033"/>
          </a:xfrm>
        </p:spPr>
        <p:txBody>
          <a:bodyPr>
            <a:normAutofit fontScale="90000"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3600" cap="small" dirty="0" smtClean="0">
                <a:solidFill>
                  <a:srgbClr val="514A40"/>
                </a:solidFill>
                <a:effectLst/>
              </a:rPr>
              <a:t>Class Based Model</a:t>
            </a:r>
            <a:endParaRPr lang="en-US" sz="3600" cap="small" dirty="0">
              <a:solidFill>
                <a:srgbClr val="514A4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851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725119" y="3219717"/>
            <a:ext cx="2724201" cy="528033"/>
          </a:xfrm>
        </p:spPr>
        <p:txBody>
          <a:bodyPr>
            <a:normAutofit fontScale="90000"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3600" cap="small" dirty="0" smtClean="0">
                <a:solidFill>
                  <a:srgbClr val="514A40"/>
                </a:solidFill>
                <a:effectLst/>
              </a:rPr>
              <a:t>Class Based Model</a:t>
            </a:r>
            <a:endParaRPr lang="en-US" sz="3600" cap="small" dirty="0">
              <a:solidFill>
                <a:srgbClr val="514A40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" y="375768"/>
            <a:ext cx="7610475" cy="489585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202287" y="59886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191417" y="5578129"/>
            <a:ext cx="1327316" cy="410547"/>
          </a:xfrm>
        </p:spPr>
        <p:txBody>
          <a:bodyPr/>
          <a:lstStyle/>
          <a:p>
            <a:r>
              <a:rPr lang="en-US" dirty="0" smtClean="0"/>
              <a:t>CRC v2.0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16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725119" y="3219717"/>
            <a:ext cx="2724201" cy="528033"/>
          </a:xfrm>
        </p:spPr>
        <p:txBody>
          <a:bodyPr>
            <a:normAutofit fontScale="90000"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3600" cap="small" dirty="0" smtClean="0">
                <a:solidFill>
                  <a:srgbClr val="514A40"/>
                </a:solidFill>
                <a:effectLst/>
              </a:rPr>
              <a:t>Class Based Model</a:t>
            </a:r>
            <a:endParaRPr lang="en-US" sz="3600" cap="small" dirty="0">
              <a:solidFill>
                <a:srgbClr val="514A40"/>
              </a:solidFill>
              <a:effectLst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7521262" cy="6168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096973" y="6273588"/>
            <a:ext cx="1327316" cy="410547"/>
          </a:xfrm>
        </p:spPr>
        <p:txBody>
          <a:bodyPr/>
          <a:lstStyle/>
          <a:p>
            <a:r>
              <a:rPr lang="en-US" dirty="0" smtClean="0"/>
              <a:t>CRC v3.0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9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36866"/>
              </p:ext>
            </p:extLst>
          </p:nvPr>
        </p:nvGraphicFramePr>
        <p:xfrm>
          <a:off x="1107583" y="618185"/>
          <a:ext cx="6735649" cy="5331851"/>
        </p:xfrm>
        <a:graphic>
          <a:graphicData uri="http://schemas.openxmlformats.org/drawingml/2006/table">
            <a:tbl>
              <a:tblPr firstRow="1" firstCol="1" bandRow="1"/>
              <a:tblGrid>
                <a:gridCol w="3232700"/>
                <a:gridCol w="3502949"/>
              </a:tblGrid>
              <a:tr h="311533">
                <a:tc gridSpan="2"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Registration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75" marR="76200" marT="0" marB="0">
                    <a:lnL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A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1533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75" marR="76200" marT="0" marB="0">
                    <a:lnL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75" marR="76200" marT="0" marB="0">
                    <a:lnL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AF3"/>
                    </a:solidFill>
                  </a:tcPr>
                </a:tc>
              </a:tr>
              <a:tr h="3151120"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Contact Number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 ID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75" marR="76200" marT="0" marB="0">
                    <a:lnL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receiveApplication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checkApplicationStatus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checkApplicantType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sendApplication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receivePaymentVerification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sendNotification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notifyManager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75" marR="76200" marT="0" marB="0">
                    <a:lnL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AF3"/>
                    </a:solidFill>
                  </a:tcPr>
                </a:tc>
              </a:tr>
              <a:tr h="311533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Responsibilities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75" marR="76200" marT="0" marB="0" anchor="ctr">
                    <a:lnL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Collaborative Class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75" marR="76200" marT="0" marB="0" anchor="ctr">
                    <a:lnL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AF3"/>
                    </a:solidFill>
                  </a:tcPr>
                </a:tc>
              </a:tr>
              <a:tr h="311533"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Receive Application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75" marR="76200" marT="0" marB="0">
                    <a:lnL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75" marR="76200" marT="0" marB="0">
                    <a:lnL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AF3"/>
                    </a:solidFill>
                  </a:tcPr>
                </a:tc>
              </a:tr>
              <a:tr h="311533"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Approve Application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75" marR="76200" marT="0" marB="0">
                    <a:lnL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Application, Member, CM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75" marR="76200" marT="0" marB="0">
                    <a:lnL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AF3"/>
                    </a:solidFill>
                  </a:tcPr>
                </a:tc>
              </a:tr>
              <a:tr h="311533"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Verify Payment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75" marR="76200" marT="0" marB="0">
                    <a:lnL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 Member, Member, Bank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75" marR="76200" marT="0" marB="0">
                    <a:lnL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AF3"/>
                    </a:solidFill>
                  </a:tcPr>
                </a:tc>
              </a:tr>
              <a:tr h="311533"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Finalize Registration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75" marR="76200" marT="0" marB="0">
                    <a:lnL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 Member, Member, CM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75" marR="76200" marT="0" marB="0">
                    <a:lnL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AF3"/>
                    </a:solidFill>
                  </a:tcPr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8556170" y="2537137"/>
            <a:ext cx="2724201" cy="5280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cap="small" dirty="0" smtClean="0">
                <a:solidFill>
                  <a:srgbClr val="514A40"/>
                </a:solidFill>
                <a:effectLst/>
              </a:rPr>
              <a:t>Class Card :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cap="small" dirty="0" smtClean="0">
                <a:solidFill>
                  <a:srgbClr val="514A40"/>
                </a:solidFill>
                <a:effectLst/>
              </a:rPr>
              <a:t>Registration</a:t>
            </a:r>
            <a:endParaRPr lang="en-US" sz="1800" cap="small" dirty="0">
              <a:solidFill>
                <a:srgbClr val="514A40"/>
              </a:solidFill>
              <a:effectLst/>
            </a:endParaRPr>
          </a:p>
        </p:txBody>
      </p:sp>
      <p:sp>
        <p:nvSpPr>
          <p:cNvPr id="8" name="Rounded Rectangle 7">
            <a:hlinkClick r:id="rId2" action="ppaction://hlinkfile"/>
          </p:cNvPr>
          <p:cNvSpPr/>
          <p:nvPr/>
        </p:nvSpPr>
        <p:spPr>
          <a:xfrm>
            <a:off x="9258201" y="4996514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PDF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67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49</a:t>
            </a:fld>
            <a:endParaRPr lang="en-US"/>
          </a:p>
        </p:txBody>
      </p:sp>
      <p:pic>
        <p:nvPicPr>
          <p:cNvPr id="11" name="Picture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3274" y="121693"/>
            <a:ext cx="7657391" cy="6297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9400590" y="2562692"/>
            <a:ext cx="18859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CRC Diagram of </a:t>
            </a:r>
          </a:p>
          <a:p>
            <a:pPr algn="ctr"/>
            <a:r>
              <a:rPr lang="en-US" sz="20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DUCMS</a:t>
            </a:r>
            <a:endParaRPr lang="en-US" sz="2000" b="1" dirty="0"/>
          </a:p>
        </p:txBody>
      </p:sp>
      <p:sp>
        <p:nvSpPr>
          <p:cNvPr id="7" name="Rounded Rectangle 6">
            <a:hlinkClick r:id="rId3" action="ppaction://hlinkfile"/>
          </p:cNvPr>
          <p:cNvSpPr/>
          <p:nvPr/>
        </p:nvSpPr>
        <p:spPr>
          <a:xfrm>
            <a:off x="9594299" y="4996514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PDF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Elicitation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Collaborative Requirements Gathering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Quality Function Deployment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Usage Scenario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8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69639" y="2304176"/>
            <a:ext cx="50527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cap="small" dirty="0" smtClean="0"/>
              <a:t>Behavioral model</a:t>
            </a:r>
            <a:endParaRPr lang="en-US" sz="4800" b="1" cap="small" dirty="0"/>
          </a:p>
        </p:txBody>
      </p:sp>
    </p:spTree>
    <p:extLst>
      <p:ext uri="{BB962C8B-B14F-4D97-AF65-F5344CB8AC3E}">
        <p14:creationId xmlns:p14="http://schemas.microsoft.com/office/powerpoint/2010/main" val="22648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70" y="566671"/>
            <a:ext cx="5943600" cy="56771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Behavioral model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642870" y="1664497"/>
            <a:ext cx="68268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</a:rPr>
              <a:t>All </a:t>
            </a: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behavioral </a:t>
            </a: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</a:rPr>
              <a:t>models </a:t>
            </a: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really </a:t>
            </a: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</a:rPr>
              <a:t>describe the control structure of a system. This can be things like:</a:t>
            </a:r>
            <a:endParaRPr lang="en-US" sz="2400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Sequence of operations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states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interactions</a:t>
            </a:r>
            <a:endParaRPr lang="en-US" sz="2400" dirty="0" smtClean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2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70" y="566671"/>
            <a:ext cx="5943600" cy="56771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Behavioral model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42870" y="1664497"/>
            <a:ext cx="68268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 we identify the events list, their initiator class and collaborator class from Class Responsibility and Collaboration.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According to the events list we create the state transition diagram for all the classes. The diagram describe the activities of the classes.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generate the sequential diagram  combining the state of all classes according to the time line. </a:t>
            </a:r>
          </a:p>
        </p:txBody>
      </p:sp>
      <p:sp>
        <p:nvSpPr>
          <p:cNvPr id="6" name="Rounded Rectangle 5">
            <a:hlinkClick r:id="rId2" action="ppaction://hlinksldjump"/>
          </p:cNvPr>
          <p:cNvSpPr/>
          <p:nvPr/>
        </p:nvSpPr>
        <p:spPr>
          <a:xfrm>
            <a:off x="8628844" y="1337256"/>
            <a:ext cx="2910625" cy="119773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State Transition Diagram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ounded Rectangle 6">
            <a:hlinkClick r:id="rId3" action="ppaction://hlinkfile"/>
          </p:cNvPr>
          <p:cNvSpPr/>
          <p:nvPr/>
        </p:nvSpPr>
        <p:spPr>
          <a:xfrm>
            <a:off x="8628843" y="3833611"/>
            <a:ext cx="2910625" cy="119773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Sequential Diagram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1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21/11/16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Dhaka University Club Management System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53</a:t>
            </a:fld>
            <a:endParaRPr lang="en-US">
              <a:solidFill>
                <a:srgbClr val="514A40"/>
              </a:solidFill>
            </a:endParaRPr>
          </a:p>
        </p:txBody>
      </p:sp>
      <p:sp>
        <p:nvSpPr>
          <p:cNvPr id="9" name="Rounded Rectangle 8">
            <a:hlinkClick r:id="rId2" action="ppaction://hlinksldjump"/>
          </p:cNvPr>
          <p:cNvSpPr/>
          <p:nvPr/>
        </p:nvSpPr>
        <p:spPr>
          <a:xfrm>
            <a:off x="10198358" y="5537427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Next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42671" y="2665657"/>
            <a:ext cx="29113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514A4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 Transition Diagram:</a:t>
            </a:r>
          </a:p>
          <a:p>
            <a:pPr algn="ctr"/>
            <a:r>
              <a:rPr lang="en-US" sz="2000" b="1" dirty="0" smtClean="0">
                <a:solidFill>
                  <a:srgbClr val="514A4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endParaRPr lang="en-US" sz="2000" b="1" dirty="0">
              <a:solidFill>
                <a:srgbClr val="514A40"/>
              </a:solidFill>
            </a:endParaRP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93" y="965414"/>
            <a:ext cx="8027363" cy="5035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974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21/11/16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Dhaka University Club Management System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54</a:t>
            </a:fld>
            <a:endParaRPr lang="en-US">
              <a:solidFill>
                <a:srgbClr val="514A40"/>
              </a:solidFill>
            </a:endParaRPr>
          </a:p>
        </p:txBody>
      </p:sp>
      <p:sp>
        <p:nvSpPr>
          <p:cNvPr id="9" name="Rounded Rectangle 8">
            <a:hlinkClick r:id="rId2" action="ppaction://hlinksldjump"/>
          </p:cNvPr>
          <p:cNvSpPr/>
          <p:nvPr/>
        </p:nvSpPr>
        <p:spPr>
          <a:xfrm>
            <a:off x="10198358" y="5537427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Next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72757" y="2665657"/>
            <a:ext cx="29113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514A4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 Transition Diagram:</a:t>
            </a:r>
          </a:p>
          <a:p>
            <a:pPr algn="ctr"/>
            <a:r>
              <a:rPr lang="en-US" sz="2000" b="1" dirty="0" smtClean="0">
                <a:solidFill>
                  <a:srgbClr val="514A4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Manager</a:t>
            </a:r>
            <a:endParaRPr lang="en-US" sz="2000" b="1" dirty="0">
              <a:solidFill>
                <a:srgbClr val="514A40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243360"/>
            <a:ext cx="7762461" cy="60152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983629" y="3267578"/>
            <a:ext cx="224741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83629" y="3267578"/>
            <a:ext cx="224741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37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21/11/16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Dhaka University Club Management System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55</a:t>
            </a:fld>
            <a:endParaRPr lang="en-US">
              <a:solidFill>
                <a:srgbClr val="514A40"/>
              </a:solidFill>
            </a:endParaRPr>
          </a:p>
        </p:txBody>
      </p:sp>
      <p:sp>
        <p:nvSpPr>
          <p:cNvPr id="9" name="Rounded Rectangle 8">
            <a:hlinkClick r:id="rId2" action="ppaction://hlinksldjump"/>
          </p:cNvPr>
          <p:cNvSpPr/>
          <p:nvPr/>
        </p:nvSpPr>
        <p:spPr>
          <a:xfrm>
            <a:off x="10198358" y="5537427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Back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72757" y="2665657"/>
            <a:ext cx="29113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514A4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 Transition Diagram:</a:t>
            </a:r>
          </a:p>
          <a:p>
            <a:pPr algn="ctr"/>
            <a:r>
              <a:rPr lang="en-US" sz="2000" b="1" dirty="0" smtClean="0">
                <a:solidFill>
                  <a:srgbClr val="514A4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Food</a:t>
            </a:r>
            <a:endParaRPr lang="en-US" sz="2000" b="1" dirty="0">
              <a:solidFill>
                <a:srgbClr val="514A4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83629" y="3267578"/>
            <a:ext cx="224741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514A4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6" name="Rectangle 5"/>
          <p:cNvSpPr/>
          <p:nvPr/>
        </p:nvSpPr>
        <p:spPr>
          <a:xfrm>
            <a:off x="5983629" y="3267578"/>
            <a:ext cx="224741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514A4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607059"/>
            <a:ext cx="7640568" cy="52238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639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12901" y="2331077"/>
            <a:ext cx="48166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Q/A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02795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45477" y="2511381"/>
            <a:ext cx="54477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Thank you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66924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Dhaka University Club Management System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57479" y="2304176"/>
            <a:ext cx="60770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cap="small" dirty="0" smtClean="0"/>
              <a:t>Scenario Based model</a:t>
            </a:r>
            <a:endParaRPr lang="en-US" sz="4800" b="1" cap="small" dirty="0"/>
          </a:p>
        </p:txBody>
      </p:sp>
    </p:spTree>
    <p:extLst>
      <p:ext uri="{BB962C8B-B14F-4D97-AF65-F5344CB8AC3E}">
        <p14:creationId xmlns:p14="http://schemas.microsoft.com/office/powerpoint/2010/main" val="100238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21/11/16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Dhaka University Club Management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707926"/>
            <a:ext cx="5943600" cy="567716"/>
          </a:xfrm>
        </p:spPr>
        <p:txBody>
          <a:bodyPr>
            <a:normAutofit/>
          </a:bodyPr>
          <a:lstStyle/>
          <a:p>
            <a:r>
              <a:rPr lang="en-US" sz="2800" dirty="0"/>
              <a:t>Scenario based modeling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200" y="180304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Scenario based modeling is for better understanding of the problem.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Scenario base modeling consists of use-case, activity diagram and </a:t>
            </a:r>
            <a:r>
              <a:rPr lang="en-US" sz="2400" dirty="0" err="1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swimlane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diagram.</a:t>
            </a:r>
          </a:p>
        </p:txBody>
      </p:sp>
    </p:spTree>
    <p:extLst>
      <p:ext uri="{BB962C8B-B14F-4D97-AF65-F5344CB8AC3E}">
        <p14:creationId xmlns:p14="http://schemas.microsoft.com/office/powerpoint/2010/main" val="97228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21/11/16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14A40"/>
                </a:solidFill>
              </a:rPr>
              <a:t>Dhaka University Club Management System</a:t>
            </a:r>
            <a:endParaRPr lang="en-US">
              <a:solidFill>
                <a:srgbClr val="514A4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8</a:t>
            </a:fld>
            <a:endParaRPr lang="en-US">
              <a:solidFill>
                <a:srgbClr val="514A40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6958740" y="2379900"/>
          <a:ext cx="4546241" cy="1419367"/>
        </p:xfrm>
        <a:graphic>
          <a:graphicData uri="http://schemas.openxmlformats.org/drawingml/2006/table">
            <a:tbl>
              <a:tblPr firstRow="1" firstCol="1" bandRow="1"/>
              <a:tblGrid>
                <a:gridCol w="4546241"/>
              </a:tblGrid>
              <a:tr h="14193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Name:		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Authentication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ID: 		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CMS-L-1.1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Primary Actors: 	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AM, GM, CM,Non-member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Secondary Actors: 	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Bank 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ounded Rectangle 11">
            <a:hlinkClick r:id="rId2" action="ppaction://hlinksldjump"/>
          </p:cNvPr>
          <p:cNvSpPr/>
          <p:nvPr/>
        </p:nvSpPr>
        <p:spPr>
          <a:xfrm>
            <a:off x="10198358" y="5537427"/>
            <a:ext cx="1498546" cy="72121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Next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5" y="980953"/>
            <a:ext cx="6278451" cy="509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4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70" y="566671"/>
            <a:ext cx="5943600" cy="56771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Sign in</a:t>
            </a:r>
            <a:endParaRPr lang="en-US" sz="2800" dirty="0"/>
          </a:p>
        </p:txBody>
      </p:sp>
      <p:sp>
        <p:nvSpPr>
          <p:cNvPr id="4" name="Rounded Rectangle 3">
            <a:hlinkClick r:id="rId3" action="ppaction://hlinksldjump"/>
          </p:cNvPr>
          <p:cNvSpPr/>
          <p:nvPr/>
        </p:nvSpPr>
        <p:spPr>
          <a:xfrm>
            <a:off x="8628845" y="682580"/>
            <a:ext cx="2910625" cy="119773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Use Case Diagram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ounded Rectangle 4">
            <a:hlinkClick r:id="rId4" action="ppaction://hlinksldjump"/>
          </p:cNvPr>
          <p:cNvSpPr/>
          <p:nvPr/>
        </p:nvSpPr>
        <p:spPr>
          <a:xfrm>
            <a:off x="8628845" y="2625143"/>
            <a:ext cx="2910625" cy="119773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Activity Diagram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628844" y="4689881"/>
            <a:ext cx="2910625" cy="119773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Swimlane</a:t>
            </a:r>
            <a:r>
              <a:rPr lang="en-US" dirty="0" smtClean="0">
                <a:solidFill>
                  <a:prstClr val="white"/>
                </a:solidFill>
              </a:rPr>
              <a:t> Diagram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9070" y="1880315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Member/CM enter </a:t>
            </a: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</a:rPr>
              <a:t>DUCEIN or username and password to login to DUCMS. </a:t>
            </a:r>
            <a:b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</a:rPr>
            </a:b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</a:rPr>
              <a:t>She will be allowed to enter into the system upon entering correct credentials.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 If Member/CM</a:t>
            </a:r>
            <a:r>
              <a:rPr lang="en-US" sz="2400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</a:rPr>
              <a:t>given Username or password is wrong for the fourth </a:t>
            </a: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time</a:t>
            </a: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</a:rPr>
            </a:b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</a:rPr>
              <a:t>t</a:t>
            </a: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hen allow </a:t>
            </a: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</a:rPr>
              <a:t>her to reset or recover the password and username through email.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070" y="1096781"/>
            <a:ext cx="492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14A40"/>
                </a:solidFill>
              </a:rPr>
              <a:t>Scenario based modeling</a:t>
            </a:r>
            <a:endParaRPr lang="en-US" dirty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37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0</TotalTime>
  <Words>1394</Words>
  <Application>Microsoft Office PowerPoint</Application>
  <PresentationFormat>Widescreen</PresentationFormat>
  <Paragraphs>426</Paragraphs>
  <Slides>57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Cambria</vt:lpstr>
      <vt:lpstr>Courier New</vt:lpstr>
      <vt:lpstr>Symbol</vt:lpstr>
      <vt:lpstr>Times New Roman</vt:lpstr>
      <vt:lpstr>Wingdings</vt:lpstr>
      <vt:lpstr>Red Line Business 16x9</vt:lpstr>
      <vt:lpstr>Dhaka University Club Management System</vt:lpstr>
      <vt:lpstr>Presented To</vt:lpstr>
      <vt:lpstr>Presented by</vt:lpstr>
      <vt:lpstr>Inception</vt:lpstr>
      <vt:lpstr>Elicitation</vt:lpstr>
      <vt:lpstr>PowerPoint Presentation</vt:lpstr>
      <vt:lpstr>Scenario based modeling</vt:lpstr>
      <vt:lpstr>PowerPoint Presentation</vt:lpstr>
      <vt:lpstr>Sign in</vt:lpstr>
      <vt:lpstr>PowerPoint Presentation</vt:lpstr>
      <vt:lpstr>PowerPoint Presentation</vt:lpstr>
      <vt:lpstr>New member registration</vt:lpstr>
      <vt:lpstr>PowerPoint Presentation</vt:lpstr>
      <vt:lpstr>PowerPoint Presentation</vt:lpstr>
      <vt:lpstr>PowerPoint Presentation</vt:lpstr>
      <vt:lpstr>Ordering Food</vt:lpstr>
      <vt:lpstr>PowerPoint Presentation</vt:lpstr>
      <vt:lpstr>PowerPoint Presentation</vt:lpstr>
      <vt:lpstr>PowerPoint Presentation</vt:lpstr>
      <vt:lpstr>Booking community space</vt:lpstr>
      <vt:lpstr>PowerPoint Presentation</vt:lpstr>
      <vt:lpstr>PowerPoint Presentation</vt:lpstr>
      <vt:lpstr>PowerPoint Presentation</vt:lpstr>
      <vt:lpstr>Manager ACTIVITIES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Member ACTIVITIES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model</vt:lpstr>
      <vt:lpstr>Data model</vt:lpstr>
      <vt:lpstr>Data model</vt:lpstr>
      <vt:lpstr>Data model</vt:lpstr>
      <vt:lpstr>Data model</vt:lpstr>
      <vt:lpstr>PowerPoint Presentation</vt:lpstr>
      <vt:lpstr>PowerPoint Presentation</vt:lpstr>
      <vt:lpstr>Class Based Model</vt:lpstr>
      <vt:lpstr>Class Based Model</vt:lpstr>
      <vt:lpstr>Class Based Model</vt:lpstr>
      <vt:lpstr>Class Based Model</vt:lpstr>
      <vt:lpstr>PowerPoint Presentation</vt:lpstr>
      <vt:lpstr>PowerPoint Presentation</vt:lpstr>
      <vt:lpstr>PowerPoint Presentation</vt:lpstr>
      <vt:lpstr>Behavioral model</vt:lpstr>
      <vt:lpstr>Behavioral model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2016-11-20T18:31:26Z</dcterms:created>
  <dcterms:modified xsi:type="dcterms:W3CDTF">2016-11-21T09:18:14Z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